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57" r:id="rId4"/>
    <p:sldId id="264" r:id="rId5"/>
    <p:sldId id="262" r:id="rId6"/>
    <p:sldId id="265" r:id="rId7"/>
    <p:sldId id="270" r:id="rId8"/>
    <p:sldId id="269" r:id="rId9"/>
    <p:sldId id="266" r:id="rId10"/>
    <p:sldId id="267" r:id="rId11"/>
    <p:sldId id="268" r:id="rId12"/>
    <p:sldId id="263" r:id="rId13"/>
  </p:sldIdLst>
  <p:sldSz cx="12192000" cy="6858000"/>
  <p:notesSz cx="6858000" cy="9144000"/>
  <p:defaultTextStyle>
    <a:defPPr lvl="0">
      <a:defRPr lang="ru-RU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24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4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48"/>
      </p:cViewPr>
      <p:guideLst>
        <p:guide orient="horz" pos="42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13.jpeg>
</file>

<file path=ppt/media/image14.jpe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eg>
</file>

<file path=ppt/media/image24.jpg>
</file>

<file path=ppt/media/image25.jpeg>
</file>

<file path=ppt/media/image3.jpg>
</file>

<file path=ppt/media/image5.png>
</file>

<file path=ppt/media/image6.png>
</file>

<file path=ppt/media/image8.jpg>
</file>

<file path=ppt/media/image9.jp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03E67-5427-4260-B62A-5770CE0A55F7}" type="datetimeFigureOut">
              <a:rPr lang="ru-RU" smtClean="0"/>
              <a:t>14.12.2022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83497-370A-4769-952C-4A01B6A4B64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493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83497-370A-4769-952C-4A01B6A4B640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6202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030D6A1-13C5-5F49-B94C-D8B748DE4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661" y="0"/>
            <a:ext cx="977398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7210DD-6D26-4D36-AE40-FFE3C1C25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1634427"/>
            <a:ext cx="5897880" cy="2387600"/>
          </a:xfrm>
        </p:spPr>
        <p:txBody>
          <a:bodyPr anchor="ctr">
            <a:noAutofit/>
          </a:bodyPr>
          <a:lstStyle>
            <a:lvl1pPr algn="l">
              <a:defRPr sz="2800" b="1">
                <a:latin typeface="+mj-lt"/>
              </a:defRPr>
            </a:lvl1pPr>
          </a:lstStyle>
          <a:p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96D6D3-4294-47F1-BBE5-D7C78EAB7C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344" y="4114102"/>
            <a:ext cx="5897880" cy="1655762"/>
          </a:xfrm>
        </p:spPr>
        <p:txBody>
          <a:bodyPr>
            <a:noAutofit/>
          </a:bodyPr>
          <a:lstStyle>
            <a:lvl1pPr marL="0" indent="0" algn="l">
              <a:buNone/>
              <a:defRPr sz="16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9C6557-6491-45F2-9BA6-B11BD690F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DE8E-1A21-4D39-9CDA-17B1B51844FA}" type="datetimeFigureOut">
              <a:rPr lang="ru-RU" smtClean="0"/>
              <a:t>14.12.2022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7CAF458-85D1-44AE-8EAB-B59FD7810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97DC91D-3C14-4B3C-8A52-A42747274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340C38A-A644-416F-A3C2-50002ABEE44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18" y="546291"/>
            <a:ext cx="2778749" cy="65595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FC48ED8-0626-4618-B2A3-3882BDC146C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2968" y="546291"/>
            <a:ext cx="2216920" cy="70489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3831929-E9B5-1346-9974-4CB326EA3FF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907793" y="613341"/>
            <a:ext cx="3309421" cy="7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19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E904DC-FEBB-45EC-ABD9-120A2BE5C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ACCE5E-EB26-4467-9178-AC50FDAA3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2FE847-1E24-47E2-8063-00F636AAF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DE8E-1A21-4D39-9CDA-17B1B51844FA}" type="datetimeFigureOut">
              <a:rPr lang="ru-RU" smtClean="0"/>
              <a:t>14.12.2022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95169E-526A-456E-936B-DC4DA9AAD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065E29-F16C-4AF1-98DF-B893F0E6A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A9CE57B-A7F3-1F43-BF54-3B24F686DE30}"/>
              </a:ext>
            </a:extLst>
          </p:cNvPr>
          <p:cNvSpPr/>
          <p:nvPr userDrawn="1"/>
        </p:nvSpPr>
        <p:spPr>
          <a:xfrm>
            <a:off x="0" y="6311900"/>
            <a:ext cx="12191976" cy="546100"/>
          </a:xfrm>
          <a:prstGeom prst="rect">
            <a:avLst/>
          </a:prstGeom>
          <a:solidFill>
            <a:srgbClr val="008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5964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6C78DA7-07C8-431A-A77B-F7CF89A66B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303ED87-0A7E-4C10-A532-4668D804E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A6DAE6-2071-4ACB-A7C6-9CF1A474C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DE8E-1A21-4D39-9CDA-17B1B51844FA}" type="datetimeFigureOut">
              <a:rPr lang="ru-RU" smtClean="0"/>
              <a:t>14.12.2022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E1CAE2-3D5C-4535-B790-609710AF0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4715DD-C273-4521-8FB0-BD1328E25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F7BAB1A-D522-4F40-B6B2-28B6205573FC}"/>
              </a:ext>
            </a:extLst>
          </p:cNvPr>
          <p:cNvSpPr/>
          <p:nvPr userDrawn="1"/>
        </p:nvSpPr>
        <p:spPr>
          <a:xfrm>
            <a:off x="0" y="6311900"/>
            <a:ext cx="12191976" cy="546100"/>
          </a:xfrm>
          <a:prstGeom prst="rect">
            <a:avLst/>
          </a:prstGeom>
          <a:solidFill>
            <a:srgbClr val="008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6963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76209E8-A8B2-4136-A615-86B639B24DBE}"/>
              </a:ext>
            </a:extLst>
          </p:cNvPr>
          <p:cNvSpPr/>
          <p:nvPr userDrawn="1"/>
        </p:nvSpPr>
        <p:spPr>
          <a:xfrm>
            <a:off x="0" y="6311900"/>
            <a:ext cx="12191976" cy="546100"/>
          </a:xfrm>
          <a:prstGeom prst="rect">
            <a:avLst/>
          </a:prstGeom>
          <a:solidFill>
            <a:srgbClr val="008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A9CF87-2C07-4561-8FE1-4083F72E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1AC352-5080-4267-B161-FB0D55E7D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932983-544E-4D30-B304-5019A0430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Дата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2345C1-927B-4025-901F-EC7B638B6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Иванов Иван Иванович, группа 11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D13C20-ADDB-49C3-B926-0779D1F85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346E456-AF83-4D40-AECC-6B5109C3FBEF}"/>
              </a:ext>
            </a:extLst>
          </p:cNvPr>
          <p:cNvCxnSpPr/>
          <p:nvPr userDrawn="1"/>
        </p:nvCxnSpPr>
        <p:spPr>
          <a:xfrm>
            <a:off x="838200" y="365125"/>
            <a:ext cx="0" cy="1325563"/>
          </a:xfrm>
          <a:prstGeom prst="line">
            <a:avLst/>
          </a:prstGeom>
          <a:ln w="12700">
            <a:solidFill>
              <a:srgbClr val="51A6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12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EF1A2F-7BEC-4110-B566-6FE71B0AA6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661" y="0"/>
            <a:ext cx="977398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47A020-5FCE-4DCB-B415-88BAFD2A1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5" y="1709738"/>
            <a:ext cx="6117335" cy="2852737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06316C4-84DC-44D7-A870-B4FE992CF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345" y="4589463"/>
            <a:ext cx="6117335" cy="150018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8D9D81-324C-49A6-93DB-925700E5B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DE8E-1A21-4D39-9CDA-17B1B51844FA}" type="datetimeFigureOut">
              <a:rPr lang="ru-RU" smtClean="0"/>
              <a:t>14.12.2022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D64B3F-6BCD-43CA-997D-F08A56E3A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ADA0F3-39BF-4469-90FE-8D31E272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9F5BA12-FF23-463F-8F7D-F281EF35880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18" y="546291"/>
            <a:ext cx="2778749" cy="6559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89C21B8-A16D-482F-A848-734C7C3BC18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2968" y="546291"/>
            <a:ext cx="2216920" cy="70489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08AB535-49FE-6C43-9853-5282F8FD3D8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907793" y="603914"/>
            <a:ext cx="3309421" cy="7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71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FEC9D6-3908-44B1-BC9B-60427DBE7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F59466-F956-4483-8E7B-E48E71F6F1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495D3FD-FDF8-4F6E-8268-6DBE4D84E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C20918-5C7D-42CC-B75E-36A1710FB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Дата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A9C152B-0BDD-47FE-A243-10E055A80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Иванов Иван Иванович, группа 11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F079A9-AC04-4C8B-B5D7-A7372752A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AC9B5B4-0574-EC45-A74A-C9AA050E409A}"/>
              </a:ext>
            </a:extLst>
          </p:cNvPr>
          <p:cNvSpPr/>
          <p:nvPr userDrawn="1"/>
        </p:nvSpPr>
        <p:spPr>
          <a:xfrm>
            <a:off x="0" y="6311900"/>
            <a:ext cx="12191976" cy="546100"/>
          </a:xfrm>
          <a:prstGeom prst="rect">
            <a:avLst/>
          </a:prstGeom>
          <a:solidFill>
            <a:srgbClr val="008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4822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D416D8-C2F1-4A3D-9BEE-CD9550E66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C5C5D0-2B0B-4E65-83C7-FFB3450EA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1A33A2C-122E-4B6B-AE28-62C363AB5D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4EFF754-6C4F-43BA-BFDF-39CC31ACBE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8A961CB-EE1C-405F-9982-6BA6A22EA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1FAD4C-318A-4BB1-B75F-EB200D39F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Дата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9804984-59EC-48BA-9179-3B6A1B25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Иванов Иван Иванович, группа 11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07D5A54-73E6-4D10-8063-2E4470890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5D0859D-180F-E643-B273-4665E76ADA83}"/>
              </a:ext>
            </a:extLst>
          </p:cNvPr>
          <p:cNvSpPr/>
          <p:nvPr userDrawn="1"/>
        </p:nvSpPr>
        <p:spPr>
          <a:xfrm>
            <a:off x="0" y="6311900"/>
            <a:ext cx="12191976" cy="546100"/>
          </a:xfrm>
          <a:prstGeom prst="rect">
            <a:avLst/>
          </a:prstGeom>
          <a:solidFill>
            <a:srgbClr val="008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0264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AAE8-8BF0-43E7-A3B2-905065231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A5EC1D6-63DA-4690-B972-EE7E25941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Дата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72E127D-42C1-4FC5-840B-81068FEF0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Иванов Иван Иванович, группа 11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671DB4-CB2B-4F4A-ACC7-0C5E6AD09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CF2EDDCA-EBDE-A44F-8C43-427CB84B1A27}"/>
              </a:ext>
            </a:extLst>
          </p:cNvPr>
          <p:cNvCxnSpPr/>
          <p:nvPr userDrawn="1"/>
        </p:nvCxnSpPr>
        <p:spPr>
          <a:xfrm>
            <a:off x="838200" y="365125"/>
            <a:ext cx="0" cy="1325563"/>
          </a:xfrm>
          <a:prstGeom prst="line">
            <a:avLst/>
          </a:prstGeom>
          <a:ln w="12700">
            <a:solidFill>
              <a:srgbClr val="51A6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83D9E4-1652-9141-ACB9-AF13BADA08B5}"/>
              </a:ext>
            </a:extLst>
          </p:cNvPr>
          <p:cNvSpPr/>
          <p:nvPr userDrawn="1"/>
        </p:nvSpPr>
        <p:spPr>
          <a:xfrm>
            <a:off x="0" y="6311900"/>
            <a:ext cx="12191976" cy="546100"/>
          </a:xfrm>
          <a:prstGeom prst="rect">
            <a:avLst/>
          </a:prstGeom>
          <a:solidFill>
            <a:srgbClr val="008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6296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9D22E03-9BF3-4FF5-8F59-F2480EA8F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Дата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A380468-B410-4A2F-A99F-631113136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Иванов Иван Иванович, группа 11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0AC6DE-C65C-4182-B897-34CD62C70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A479DDB-6213-284F-B3E2-B6ABA6A6A341}"/>
              </a:ext>
            </a:extLst>
          </p:cNvPr>
          <p:cNvSpPr/>
          <p:nvPr userDrawn="1"/>
        </p:nvSpPr>
        <p:spPr>
          <a:xfrm>
            <a:off x="0" y="6311900"/>
            <a:ext cx="12191976" cy="546100"/>
          </a:xfrm>
          <a:prstGeom prst="rect">
            <a:avLst/>
          </a:prstGeom>
          <a:solidFill>
            <a:srgbClr val="008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9998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9203DB-2212-4C78-B733-53D7D3C1B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62C375-6C06-4364-9F56-9A23C20F3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DAB5E27-F0BC-4139-9AD6-C5166194D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BC9994-0138-4B0F-A739-407E822A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Дата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3910FD3-3872-4CC9-A2EA-F7389F73D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Иванов Иван Иванович, группа 11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4FE999A-A569-4DFD-95A4-8E1EAE906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048A690-7E9A-BF44-9884-F337FC95BA50}"/>
              </a:ext>
            </a:extLst>
          </p:cNvPr>
          <p:cNvSpPr/>
          <p:nvPr userDrawn="1"/>
        </p:nvSpPr>
        <p:spPr>
          <a:xfrm>
            <a:off x="0" y="6311900"/>
            <a:ext cx="12191976" cy="546100"/>
          </a:xfrm>
          <a:prstGeom prst="rect">
            <a:avLst/>
          </a:prstGeom>
          <a:solidFill>
            <a:srgbClr val="008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3675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D28696-B9A6-42EA-BCA7-2AE79DBA7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3EF0AA1-B603-4868-93CB-D8EAE5134B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11773F7-2113-4DFF-8EF3-3184C6986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A191A5-C374-4F13-B8D6-09E9B7139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Дата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E363C4C-7B23-4CFB-B0A9-451BDE01C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Иванов Иван Иванович, группа 11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B76A6B-4895-4CD3-A14B-B8CA72CD4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D85AF08-1808-694C-8853-1593EFB1CB29}"/>
              </a:ext>
            </a:extLst>
          </p:cNvPr>
          <p:cNvSpPr/>
          <p:nvPr userDrawn="1"/>
        </p:nvSpPr>
        <p:spPr>
          <a:xfrm>
            <a:off x="0" y="6311900"/>
            <a:ext cx="12191976" cy="546100"/>
          </a:xfrm>
          <a:prstGeom prst="rect">
            <a:avLst/>
          </a:prstGeom>
          <a:solidFill>
            <a:srgbClr val="008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9187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C8D092-0C26-4827-890C-10B9C61C8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0DCC785-5A6D-4072-9138-9C68620F9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3A9304-EEF0-4681-A464-BB32E78FB6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BDE8E-1A21-4D39-9CDA-17B1B51844FA}" type="datetimeFigureOut">
              <a:rPr lang="ru-RU" smtClean="0"/>
              <a:t>14.12.2022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AB8822A-4779-40A6-B425-FA0A3119C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41F72F-FE34-4139-AD04-44C7ED018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689BC-BCE1-425E-82F2-6B89184EE8F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1826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xorser/DYZ-STORE" TargetMode="Externa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g"/><Relationship Id="rId5" Type="http://schemas.openxmlformats.org/officeDocument/2006/relationships/image" Target="../media/image7.emf"/><Relationship Id="rId4" Type="http://schemas.openxmlformats.org/officeDocument/2006/relationships/image" Target="../media/image6.png"/><Relationship Id="rId9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7.emf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jpg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Exorser/DYZ-STORE/blob/main/&#1054;&#1090;&#1079;&#1099;&#1074;.docx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emf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6.png"/><Relationship Id="rId11" Type="http://schemas.openxmlformats.org/officeDocument/2006/relationships/image" Target="../media/image22.jpg"/><Relationship Id="rId5" Type="http://schemas.openxmlformats.org/officeDocument/2006/relationships/image" Target="../media/image5.png"/><Relationship Id="rId10" Type="http://schemas.openxmlformats.org/officeDocument/2006/relationships/image" Target="../media/image21.jpg"/><Relationship Id="rId4" Type="http://schemas.openxmlformats.org/officeDocument/2006/relationships/image" Target="../media/image18.png"/><Relationship Id="rId9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jpeg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021082-FB02-4872-99D5-3148AC52B5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dirty="0" smtClean="0">
                <a:solidFill>
                  <a:schemeClr val="accent1"/>
                </a:solidFill>
              </a:rPr>
              <a:t/>
            </a:r>
            <a:br>
              <a:rPr lang="ru-RU" dirty="0" smtClean="0">
                <a:solidFill>
                  <a:schemeClr val="accent1"/>
                </a:solidFill>
              </a:rPr>
            </a:b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Имитационная модель поставок </a:t>
            </a:r>
            <a:r>
              <a:rPr lang="ru-RU" sz="2400" dirty="0" smtClean="0">
                <a:solidFill>
                  <a:schemeClr val="accent4">
                    <a:lumMod val="75000"/>
                  </a:schemeClr>
                </a:solidFill>
              </a:rPr>
              <a:t>товаров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 для интернет-магазина 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DYZ STORE</a:t>
            </a:r>
            <a:endParaRPr lang="ru-RU" b="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A9637B-6793-4890-A680-55E7A0574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344" y="4114101"/>
            <a:ext cx="5897880" cy="2136679"/>
          </a:xfrm>
        </p:spPr>
        <p:txBody>
          <a:bodyPr/>
          <a:lstStyle/>
          <a:p>
            <a:endParaRPr lang="ru-RU" dirty="0" smtClean="0">
              <a:solidFill>
                <a:schemeClr val="tx1">
                  <a:lumMod val="85000"/>
                  <a:lumOff val="15000"/>
                </a:schemeClr>
              </a:solidFill>
              <a:cs typeface="Arial" panose="020B0604020202020204" pitchFamily="34" charset="0"/>
            </a:endParaRPr>
          </a:p>
          <a:p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cs typeface="Arial" panose="020B0604020202020204" pitchFamily="34" charset="0"/>
            </a:endParaRPr>
          </a:p>
          <a:p>
            <a:endParaRPr lang="ru-RU" dirty="0" smtClean="0">
              <a:solidFill>
                <a:schemeClr val="tx1">
                  <a:lumMod val="85000"/>
                  <a:lumOff val="15000"/>
                </a:schemeClr>
              </a:solidFill>
              <a:cs typeface="Arial" panose="020B0604020202020204" pitchFamily="34" charset="0"/>
            </a:endParaRPr>
          </a:p>
          <a:p>
            <a:endParaRPr lang="ru-RU" sz="1800" dirty="0">
              <a:solidFill>
                <a:schemeClr val="tx1">
                  <a:lumMod val="85000"/>
                  <a:lumOff val="15000"/>
                </a:schemeClr>
              </a:solidFill>
              <a:cs typeface="Arial" panose="020B0604020202020204" pitchFamily="34" charset="0"/>
            </a:endParaRPr>
          </a:p>
          <a:p>
            <a:pPr>
              <a:lnSpc>
                <a:spcPct val="50000"/>
              </a:lnSpc>
            </a:pP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rPr>
              <a:t>Наставник проекта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Arial" panose="020B0604020202020204" pitchFamily="34" charset="0"/>
            </a:endParaRPr>
          </a:p>
          <a:p>
            <a:pPr>
              <a:lnSpc>
                <a:spcPct val="50000"/>
              </a:lnSpc>
            </a:pPr>
            <a:r>
              <a:rPr lang="ru-RU" dirty="0" smtClean="0">
                <a:solidFill>
                  <a:schemeClr val="accent4">
                    <a:lumMod val="75000"/>
                  </a:schemeClr>
                </a:solidFill>
                <a:latin typeface="+mj-lt"/>
                <a:cs typeface="Arial" panose="020B0604020202020204" pitchFamily="34" charset="0"/>
              </a:rPr>
              <a:t>Ивлиева Ксения Васильевна</a:t>
            </a:r>
            <a:endParaRPr lang="ru-RU" dirty="0">
              <a:solidFill>
                <a:schemeClr val="accent4">
                  <a:lumMod val="75000"/>
                </a:schemeClr>
              </a:solidFill>
              <a:latin typeface="+mj-lt"/>
              <a:cs typeface="Arial" panose="020B0604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309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Этапы выполнения проекта</a:t>
            </a:r>
            <a:endParaRPr lang="ru-RU" sz="36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0" name="Объект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8628623"/>
              </p:ext>
            </p:extLst>
          </p:nvPr>
        </p:nvGraphicFramePr>
        <p:xfrm>
          <a:off x="2169185" y="2065771"/>
          <a:ext cx="7853630" cy="33375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147073">
                  <a:extLst>
                    <a:ext uri="{9D8B030D-6E8A-4147-A177-3AD203B41FA5}">
                      <a16:colId xmlns:a16="http://schemas.microsoft.com/office/drawing/2014/main" val="2858577688"/>
                    </a:ext>
                  </a:extLst>
                </a:gridCol>
                <a:gridCol w="5706557">
                  <a:extLst>
                    <a:ext uri="{9D8B030D-6E8A-4147-A177-3AD203B41FA5}">
                      <a16:colId xmlns:a16="http://schemas.microsoft.com/office/drawing/2014/main" val="1012730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Дата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Событие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29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01.09.2022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Подписание</a:t>
                      </a:r>
                      <a:r>
                        <a:rPr lang="ru-RU" baseline="0" dirty="0" smtClean="0"/>
                        <a:t> соглашения о сотрудничестве с заказчиком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963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22.09.2022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Начало разработки проекта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345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20.10.2022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Создание готового плана проекта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86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27.10.2022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Начало разработки имитационной</a:t>
                      </a:r>
                      <a:r>
                        <a:rPr lang="ru-RU" baseline="0" dirty="0" smtClean="0"/>
                        <a:t> модели поставок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438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10.11.2022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Завершена работа над презентацией проекта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551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24.11.2022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Закончена разработка</a:t>
                      </a:r>
                      <a:r>
                        <a:rPr lang="ru-RU" baseline="0" dirty="0" smtClean="0"/>
                        <a:t> имитационной модели поставок</a:t>
                      </a:r>
                      <a:endParaRPr lang="ru-R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629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01.12.2022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Написан</a:t>
                      </a:r>
                      <a:r>
                        <a:rPr lang="ru-RU" baseline="0" dirty="0" smtClean="0"/>
                        <a:t> отзыв заказчиком о работе модели</a:t>
                      </a:r>
                      <a:endParaRPr lang="ru-R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741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15.12.2022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Защита проекта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672895"/>
                  </a:ext>
                </a:extLst>
              </a:tr>
            </a:tbl>
          </a:graphicData>
        </a:graphic>
      </p:graphicFrame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3FEB3A-A114-B744-B67C-8AA2092DF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5" y="6362677"/>
            <a:ext cx="1893079" cy="446879"/>
          </a:xfrm>
          <a:prstGeom prst="rect">
            <a:avLst/>
          </a:prstGeom>
        </p:spPr>
      </p:pic>
      <p:pic>
        <p:nvPicPr>
          <p:cNvPr id="5" name="Объект 14">
            <a:extLst>
              <a:ext uri="{FF2B5EF4-FFF2-40B4-BE49-F238E27FC236}">
                <a16:creationId xmlns:a16="http://schemas.microsoft.com/office/drawing/2014/main" id="{6A0F9757-E10D-2C49-9AA9-A77ADC422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0D05A7F-6CC6-714D-BDB8-201A146F7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32184" y="63270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+mj-lt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+mj-lt"/>
              </a:rPr>
              <a:t>DYZ STORE</a:t>
            </a:r>
            <a:endParaRPr lang="ru-RU" sz="1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7D66A3-19BD-B441-A557-F0C1B46CC1AA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+mj-lt"/>
              </a:rPr>
              <a:t>Студенты: Кочергин А., Купаев К., Парасковей В., Зиненко И. </a:t>
            </a:r>
            <a:r>
              <a:rPr lang="ru-RU" sz="1000" dirty="0" smtClean="0">
                <a:solidFill>
                  <a:schemeClr val="bg1"/>
                </a:solidFill>
                <a:latin typeface="+mj-lt"/>
              </a:rPr>
              <a:t>УЭЦ-241</a:t>
            </a:r>
            <a:endParaRPr lang="ru-RU" sz="1000" dirty="0">
              <a:solidFill>
                <a:schemeClr val="bg1"/>
              </a:solidFill>
              <a:latin typeface="+mj-lt"/>
            </a:endParaRPr>
          </a:p>
          <a:p>
            <a:endParaRPr lang="ru-RU" sz="1000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41DCA7-359A-BD45-A1E7-D6E4494469EF}"/>
              </a:ext>
            </a:extLst>
          </p:cNvPr>
          <p:cNvSpPr txBox="1"/>
          <p:nvPr/>
        </p:nvSpPr>
        <p:spPr>
          <a:xfrm>
            <a:off x="11573346" y="6380852"/>
            <a:ext cx="4657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" pitchFamily="2" charset="0"/>
              </a:rPr>
              <a:t>10</a:t>
            </a:r>
            <a:endParaRPr lang="ru-RU" sz="2000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33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Репозиторий проекта</a:t>
            </a:r>
            <a:endParaRPr lang="ru-RU" sz="36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https://www.seonews.ru/upload/iblock/a5b/a5bca6110d2c6c8f8e0ab44675750a7c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45945"/>
            <a:ext cx="639902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457440" y="1960880"/>
            <a:ext cx="3995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https://github.com/Exorser/DYZ-STORE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B3FEB3A-A114-B744-B67C-8AA2092DF7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5" y="6362677"/>
            <a:ext cx="1893079" cy="446879"/>
          </a:xfrm>
          <a:prstGeom prst="rect">
            <a:avLst/>
          </a:prstGeom>
        </p:spPr>
      </p:pic>
      <p:pic>
        <p:nvPicPr>
          <p:cNvPr id="7" name="Объект 14">
            <a:extLst>
              <a:ext uri="{FF2B5EF4-FFF2-40B4-BE49-F238E27FC236}">
                <a16:creationId xmlns:a16="http://schemas.microsoft.com/office/drawing/2014/main" id="{6A0F9757-E10D-2C49-9AA9-A77ADC4227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0D05A7F-6CC6-714D-BDB8-201A146F7E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32184" y="63270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DYZ STORE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7D66A3-19BD-B441-A557-F0C1B46CC1AA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+mj-lt"/>
              </a:rPr>
              <a:t>Студенты: Кочергин А., Купаев К., Парасковей В., Зиненко И. </a:t>
            </a:r>
            <a:r>
              <a:rPr lang="ru-RU" sz="1000" dirty="0" smtClean="0">
                <a:solidFill>
                  <a:schemeClr val="bg1"/>
                </a:solidFill>
                <a:latin typeface="+mj-lt"/>
              </a:rPr>
              <a:t>УЭЦ-241</a:t>
            </a:r>
            <a:endParaRPr lang="ru-RU" sz="1000" dirty="0">
              <a:solidFill>
                <a:schemeClr val="bg1"/>
              </a:solidFill>
              <a:latin typeface="+mj-lt"/>
            </a:endParaRPr>
          </a:p>
          <a:p>
            <a:endParaRPr lang="ru-RU" sz="1000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41DCA7-359A-BD45-A1E7-D6E4494469EF}"/>
              </a:ext>
            </a:extLst>
          </p:cNvPr>
          <p:cNvSpPr txBox="1"/>
          <p:nvPr/>
        </p:nvSpPr>
        <p:spPr>
          <a:xfrm>
            <a:off x="11573346" y="6380852"/>
            <a:ext cx="4657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" pitchFamily="2" charset="0"/>
              </a:rPr>
              <a:t>11</a:t>
            </a:r>
            <a:endParaRPr lang="ru-RU" sz="2000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CF2D89-AF2C-49BF-B136-2B370ED50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7" y="2862262"/>
            <a:ext cx="6117335" cy="1133475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</a:t>
            </a:r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внимание </a:t>
            </a:r>
            <a:endParaRPr lang="ru-RU" sz="36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87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45726F-AAD5-41B2-8887-181C872C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Разработчики проекта</a:t>
            </a:r>
            <a:endParaRPr lang="ru-RU" sz="36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8819C7-B34B-F044-B35A-498FAAC374C9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Студенты: Кочергин А., Купаев К., Парасковей В., Зиненко И</a:t>
            </a:r>
            <a:r>
              <a:rPr lang="ru-RU" sz="1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УЭЦ-241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CDB9450-EAD1-8C44-975B-72463ABE8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5" y="6362677"/>
            <a:ext cx="1893079" cy="44687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1ADB531-3E72-8F40-B990-1C1289A6F934}"/>
              </a:ext>
            </a:extLst>
          </p:cNvPr>
          <p:cNvSpPr txBox="1"/>
          <p:nvPr/>
        </p:nvSpPr>
        <p:spPr>
          <a:xfrm>
            <a:off x="11633634" y="6380852"/>
            <a:ext cx="405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" pitchFamily="2" charset="0"/>
              </a:rPr>
              <a:t>2</a:t>
            </a:r>
          </a:p>
        </p:txBody>
      </p:sp>
      <p:pic>
        <p:nvPicPr>
          <p:cNvPr id="20" name="Объект 14">
            <a:extLst>
              <a:ext uri="{FF2B5EF4-FFF2-40B4-BE49-F238E27FC236}">
                <a16:creationId xmlns:a16="http://schemas.microsoft.com/office/drawing/2014/main" id="{7BF412CF-0B35-BA41-A1BA-428FFFCDD4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B3DC32E-0346-454B-9E36-EA8962DE6D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32184" y="63270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DYZ STORE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6010" y="2383415"/>
            <a:ext cx="63590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Кочергин </a:t>
            </a:r>
            <a:r>
              <a:rPr lang="ru-RU" sz="2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Андрей </a:t>
            </a:r>
            <a:r>
              <a:rPr lang="ru-RU" sz="2000" dirty="0" smtClean="0">
                <a:latin typeface="+mj-lt"/>
              </a:rPr>
              <a:t>- аналитик</a:t>
            </a:r>
            <a:endParaRPr lang="ru-RU" sz="20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Зиненко </a:t>
            </a:r>
            <a:r>
              <a:rPr lang="ru-RU" sz="2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Иван </a:t>
            </a:r>
            <a:r>
              <a:rPr lang="ru-RU" sz="2000" dirty="0" smtClean="0">
                <a:latin typeface="+mj-lt"/>
              </a:rPr>
              <a:t>- аналитик</a:t>
            </a:r>
            <a:endParaRPr lang="ru-RU" sz="20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ru-RU" sz="2000" dirty="0" err="1">
                <a:solidFill>
                  <a:schemeClr val="accent4">
                    <a:lumMod val="75000"/>
                  </a:schemeClr>
                </a:solidFill>
                <a:latin typeface="+mj-lt"/>
              </a:rPr>
              <a:t>Купаев</a:t>
            </a:r>
            <a:r>
              <a:rPr lang="ru-RU" sz="20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 </a:t>
            </a:r>
            <a:r>
              <a:rPr lang="ru-RU" sz="2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Кирилл </a:t>
            </a:r>
            <a:r>
              <a:rPr lang="ru-RU" sz="2000" dirty="0" smtClean="0">
                <a:latin typeface="+mj-lt"/>
              </a:rPr>
              <a:t>– </a:t>
            </a:r>
            <a:r>
              <a:rPr lang="en-US" sz="2000" dirty="0" smtClean="0">
                <a:latin typeface="+mj-lt"/>
              </a:rPr>
              <a:t>IT</a:t>
            </a:r>
            <a:r>
              <a:rPr lang="" sz="2000" dirty="0" smtClean="0">
                <a:latin typeface="+mj-lt"/>
              </a:rPr>
              <a:t>-</a:t>
            </a:r>
            <a:r>
              <a:rPr lang="ru-RU" sz="2000" dirty="0" smtClean="0">
                <a:latin typeface="+mj-lt"/>
              </a:rPr>
              <a:t>специалист</a:t>
            </a:r>
            <a:r>
              <a:rPr lang="en-US" sz="2000" dirty="0" smtClean="0">
                <a:latin typeface="+mj-lt"/>
              </a:rPr>
              <a:t> </a:t>
            </a:r>
            <a:endParaRPr lang="ru-RU" sz="20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ru-RU" sz="2000" dirty="0" err="1">
                <a:solidFill>
                  <a:schemeClr val="accent4">
                    <a:lumMod val="75000"/>
                  </a:schemeClr>
                </a:solidFill>
                <a:latin typeface="+mj-lt"/>
              </a:rPr>
              <a:t>Парасковей</a:t>
            </a:r>
            <a:r>
              <a:rPr lang="ru-RU" sz="20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 </a:t>
            </a:r>
            <a:r>
              <a:rPr lang="ru-RU" sz="2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Вадим </a:t>
            </a:r>
            <a:r>
              <a:rPr lang="ru-RU" sz="2000" dirty="0" smtClean="0">
                <a:latin typeface="+mj-lt"/>
              </a:rPr>
              <a:t>– руководитель проекта, </a:t>
            </a:r>
            <a:r>
              <a:rPr lang="en-US" sz="2000" dirty="0" smtClean="0">
                <a:latin typeface="+mj-lt"/>
              </a:rPr>
              <a:t>project-manager</a:t>
            </a:r>
            <a:endParaRPr lang="ru-RU" sz="2000" dirty="0">
              <a:latin typeface="+mj-lt"/>
            </a:endParaRPr>
          </a:p>
          <a:p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773" y="1801090"/>
            <a:ext cx="1533754" cy="185257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5" y="1801090"/>
            <a:ext cx="1487055" cy="185257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5" y="3653665"/>
            <a:ext cx="1487056" cy="188815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773" y="3653666"/>
            <a:ext cx="1533752" cy="188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19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626BCED-8EFF-E045-8BD6-CEAA27779B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16200000">
            <a:off x="8405891" y="1646175"/>
            <a:ext cx="6331442" cy="303909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124C00-CBB6-43FF-B2C8-022B478FF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218" y="327547"/>
            <a:ext cx="9698182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</a:t>
            </a:r>
            <a:endParaRPr lang="ru-RU" sz="36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F8E8FC25-8594-42B9-9F09-06FBDC4F9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9B4C49-3649-4A6C-A3D2-202B6CE7836B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Студенты: Кочергин А., Купаев К., Парасковей В., Зиненко И. УЭЦ-241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000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6EA82F2-1828-4D76-B8B5-32FEA7854F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55" y="6353667"/>
            <a:ext cx="1893079" cy="4468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32184" y="63270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DYZ STORE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0B9DF-5818-42DA-B6F5-A7872C2373A6}"/>
              </a:ext>
            </a:extLst>
          </p:cNvPr>
          <p:cNvSpPr txBox="1"/>
          <p:nvPr/>
        </p:nvSpPr>
        <p:spPr>
          <a:xfrm>
            <a:off x="11633634" y="6380852"/>
            <a:ext cx="405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" pitchFamily="2" charset="0"/>
              </a:rPr>
              <a:t>3</a:t>
            </a:r>
            <a:endParaRPr lang="ru-RU" sz="2000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F67CB38-EF30-6A48-AC3F-833FBF07A7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62937" y="1874345"/>
            <a:ext cx="82580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b="1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Проблема: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компания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DYZ STORE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нуждается в развитии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транспортно-логистической составляющей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бизнеса. Нынешний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способ транспортировки требует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модернизации и систематизации. 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khv27.ru/upload/iblock/2f9/763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490" y="3402727"/>
            <a:ext cx="5770932" cy="2789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322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366644" y="1690688"/>
            <a:ext cx="5489211" cy="4451494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2200" dirty="0" smtClean="0">
                <a:latin typeface="+mj-lt"/>
              </a:rPr>
              <a:t>Одним из ярких примеров можно выделить компанию </a:t>
            </a:r>
            <a:r>
              <a:rPr lang="en-US" sz="2200" dirty="0" smtClean="0">
                <a:latin typeface="+mj-lt"/>
              </a:rPr>
              <a:t>DHL</a:t>
            </a:r>
            <a:r>
              <a:rPr lang="ru-RU" sz="2200" dirty="0" smtClean="0">
                <a:latin typeface="+mj-lt"/>
              </a:rPr>
              <a:t>, которая распространяет свои действия как на территории РФ, так и на международном уровне. Они доставляют посылки практически в любую точку мира и уделяют особое внимание своему сервису. </a:t>
            </a:r>
            <a:br>
              <a:rPr lang="ru-RU" sz="2200" dirty="0" smtClean="0">
                <a:latin typeface="+mj-lt"/>
              </a:rPr>
            </a:br>
            <a:r>
              <a:rPr lang="ru-RU" sz="2200" dirty="0" smtClean="0">
                <a:latin typeface="+mj-lt"/>
              </a:rPr>
              <a:t>Заказчику недостаточно этого аналога для решения проблемы, поскольку данное предприятие не способно своевременно доставить товар в указанный срок. </a:t>
            </a:r>
          </a:p>
          <a:p>
            <a:pPr algn="just"/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045726F-AAD5-41B2-8887-181C872C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Мировой опыт в решении данной проблемы</a:t>
            </a:r>
            <a:endParaRPr lang="ru-RU" sz="36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 descr="https://avatars.mds.yandex.net/i?id=66d6fb855e7904f99a36b27822843695_l-5009080-images-thumbs&amp;n=13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25625"/>
            <a:ext cx="5181600" cy="3409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ADAC81-F810-9448-914B-2426BDDCBF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55" y="6347042"/>
            <a:ext cx="1893079" cy="44687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6045D84-4409-3449-9E77-24F7C9895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pic>
        <p:nvPicPr>
          <p:cNvPr id="9" name="Объект 14">
            <a:extLst>
              <a:ext uri="{FF2B5EF4-FFF2-40B4-BE49-F238E27FC236}">
                <a16:creationId xmlns:a16="http://schemas.microsoft.com/office/drawing/2014/main" id="{FAF467B6-DF48-834C-83AD-341BB11058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32184" y="63270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DYZ STORE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45575A-C423-D346-B72B-12D05B46286C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+mj-lt"/>
              </a:rPr>
              <a:t>Студенты: Кочергин А., Купаев К., Парасковей В., Зиненко И. </a:t>
            </a:r>
            <a:r>
              <a:rPr lang="ru-RU" sz="1000" dirty="0" smtClean="0">
                <a:solidFill>
                  <a:schemeClr val="bg1"/>
                </a:solidFill>
                <a:latin typeface="+mj-lt"/>
              </a:rPr>
              <a:t>УЭЦ-241</a:t>
            </a:r>
            <a:endParaRPr lang="ru-RU" sz="1000" dirty="0">
              <a:solidFill>
                <a:schemeClr val="bg1"/>
              </a:solidFill>
              <a:latin typeface="+mj-lt"/>
            </a:endParaRPr>
          </a:p>
          <a:p>
            <a:endParaRPr lang="ru-RU" sz="1000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E3C265-B782-A642-9FA6-806CC6FDF74F}"/>
              </a:ext>
            </a:extLst>
          </p:cNvPr>
          <p:cNvSpPr txBox="1"/>
          <p:nvPr/>
        </p:nvSpPr>
        <p:spPr>
          <a:xfrm>
            <a:off x="11633634" y="6380852"/>
            <a:ext cx="405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" pitchFamily="2" charset="0"/>
              </a:rPr>
              <a:t>4</a:t>
            </a:r>
            <a:endParaRPr lang="ru-RU" sz="2000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440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45726F-AAD5-41B2-8887-181C872C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cs typeface="Times New Roman" pitchFamily="18" charset="0"/>
              </a:rPr>
              <a:t>Описание реализованного решения</a:t>
            </a:r>
            <a:endParaRPr lang="ru-RU" sz="3600" dirty="0">
              <a:solidFill>
                <a:schemeClr val="accent4">
                  <a:lumMod val="75000"/>
                </a:schemeClr>
              </a:solidFill>
              <a:cs typeface="Times New Roman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7D66A3-19BD-B441-A557-F0C1B46CC1AA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+mj-lt"/>
              </a:rPr>
              <a:t>Студенты: Кочергин А., Купаев К., Парасковей В., Зиненко И. </a:t>
            </a:r>
            <a:r>
              <a:rPr lang="ru-RU" sz="1000" dirty="0" smtClean="0">
                <a:solidFill>
                  <a:schemeClr val="bg1"/>
                </a:solidFill>
                <a:latin typeface="+mj-lt"/>
              </a:rPr>
              <a:t>УЭЦ-241</a:t>
            </a:r>
            <a:endParaRPr lang="ru-RU" sz="1000" dirty="0">
              <a:solidFill>
                <a:schemeClr val="bg1"/>
              </a:solidFill>
              <a:latin typeface="+mj-lt"/>
            </a:endParaRPr>
          </a:p>
          <a:p>
            <a:endParaRPr lang="ru-RU" sz="1000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B3FEB3A-A114-B744-B67C-8AA2092DF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5" y="6362677"/>
            <a:ext cx="1893079" cy="44687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641DCA7-359A-BD45-A1E7-D6E4494469EF}"/>
              </a:ext>
            </a:extLst>
          </p:cNvPr>
          <p:cNvSpPr txBox="1"/>
          <p:nvPr/>
        </p:nvSpPr>
        <p:spPr>
          <a:xfrm>
            <a:off x="11633634" y="6380852"/>
            <a:ext cx="405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" pitchFamily="2" charset="0"/>
              </a:rPr>
              <a:t>5</a:t>
            </a:r>
            <a:endParaRPr lang="ru-RU" sz="2000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1" name="Объект 14">
            <a:extLst>
              <a:ext uri="{FF2B5EF4-FFF2-40B4-BE49-F238E27FC236}">
                <a16:creationId xmlns:a16="http://schemas.microsoft.com/office/drawing/2014/main" id="{6A0F9757-E10D-2C49-9AA9-A77ADC422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0D05A7F-6CC6-714D-BDB8-201A146F7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32184" y="63270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DYZ STORE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6345" y="1973943"/>
            <a:ext cx="5442856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Разработанная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система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поставок позволила проанализировать проблемы транспортно-логистической составляющей в  работе компании.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Результатом проекта являются перспективы будущего развития компании-заказчика, с последующей оптимизацией и развитием транспортных процессов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31" y="2106975"/>
            <a:ext cx="4862136" cy="349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85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Пользователи: Компания - заказчик</a:t>
            </a:r>
            <a:endParaRPr lang="ru-RU" sz="36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65331" y="2600687"/>
            <a:ext cx="5623262" cy="213756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Заказчиком является компания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DYZ STOR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Е, пользователи – потребители, у которых появляется необходимость заказать товары из любой точки мира. 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3FEB3A-A114-B744-B67C-8AA2092DF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5" y="6362677"/>
            <a:ext cx="1893079" cy="44687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D05A7F-6CC6-714D-BDB8-201A146F7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id="{6A0F9757-E10D-2C49-9AA9-A77ADC422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32184" y="63270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DYZ STORE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7D66A3-19BD-B441-A557-F0C1B46CC1AA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Студенты: Кочергин А., Купаев К., Парасковей В., Зиненко И. </a:t>
            </a:r>
            <a:r>
              <a:rPr lang="ru-RU" sz="1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УЭЦ-241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000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41DCA7-359A-BD45-A1E7-D6E4494469EF}"/>
              </a:ext>
            </a:extLst>
          </p:cNvPr>
          <p:cNvSpPr txBox="1"/>
          <p:nvPr/>
        </p:nvSpPr>
        <p:spPr>
          <a:xfrm>
            <a:off x="11633634" y="6380852"/>
            <a:ext cx="405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" pitchFamily="2" charset="0"/>
              </a:rPr>
              <a:t>6</a:t>
            </a:r>
            <a:endParaRPr lang="ru-RU" sz="2000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926" y="1744829"/>
            <a:ext cx="4528127" cy="452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13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Результаты </a:t>
            </a:r>
            <a:r>
              <a:rPr lang="ru-RU" sz="3600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приемки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3FEB3A-A114-B744-B67C-8AA2092DF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5" y="6362677"/>
            <a:ext cx="1893079" cy="446879"/>
          </a:xfrm>
          <a:prstGeom prst="rect">
            <a:avLst/>
          </a:prstGeom>
        </p:spPr>
      </p:pic>
      <p:pic>
        <p:nvPicPr>
          <p:cNvPr id="5" name="Объект 14">
            <a:extLst>
              <a:ext uri="{FF2B5EF4-FFF2-40B4-BE49-F238E27FC236}">
                <a16:creationId xmlns:a16="http://schemas.microsoft.com/office/drawing/2014/main" id="{6A0F9757-E10D-2C49-9AA9-A77ADC422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0D05A7F-6CC6-714D-BDB8-201A146F7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32184" y="63270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DYZ STORE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7D66A3-19BD-B441-A557-F0C1B46CC1AA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+mj-lt"/>
              </a:rPr>
              <a:t>Студенты: Кочергин А., Купаев К., Парасковей В., Зиненко И. </a:t>
            </a:r>
            <a:r>
              <a:rPr lang="ru-RU" sz="1000" dirty="0" smtClean="0">
                <a:solidFill>
                  <a:schemeClr val="bg1"/>
                </a:solidFill>
                <a:latin typeface="+mj-lt"/>
              </a:rPr>
              <a:t>УЭЦ-241</a:t>
            </a:r>
            <a:endParaRPr lang="ru-RU" sz="1000" dirty="0">
              <a:solidFill>
                <a:schemeClr val="bg1"/>
              </a:solidFill>
              <a:latin typeface="+mj-lt"/>
            </a:endParaRPr>
          </a:p>
          <a:p>
            <a:endParaRPr lang="ru-RU" sz="1000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41DCA7-359A-BD45-A1E7-D6E4494469EF}"/>
              </a:ext>
            </a:extLst>
          </p:cNvPr>
          <p:cNvSpPr txBox="1"/>
          <p:nvPr/>
        </p:nvSpPr>
        <p:spPr>
          <a:xfrm>
            <a:off x="11663884" y="6386061"/>
            <a:ext cx="405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" pitchFamily="2" charset="0"/>
              </a:rPr>
              <a:t>7</a:t>
            </a:r>
            <a:endParaRPr lang="ru-RU" sz="2000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10" name="Объект 9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075528" y="1607560"/>
            <a:ext cx="5202867" cy="4384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770255" y="2413478"/>
            <a:ext cx="4803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https://github.com/Exorser/DYZ-STORE/blob/main/</a:t>
            </a:r>
            <a:r>
              <a:rPr lang="ru-RU" dirty="0">
                <a:hlinkClick r:id="rId6"/>
              </a:rPr>
              <a:t>Отзыв.</a:t>
            </a:r>
            <a:r>
              <a:rPr lang="en-US" dirty="0" err="1">
                <a:hlinkClick r:id="rId6"/>
              </a:rPr>
              <a:t>docx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179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нформация </a:t>
            </a:r>
            <a:r>
              <a:rPr lang="ru-RU" sz="3600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 эксплуатации</a:t>
            </a:r>
          </a:p>
        </p:txBody>
      </p:sp>
      <p:pic>
        <p:nvPicPr>
          <p:cNvPr id="9" name="2022-12-08 01-07-4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5691" y="1815980"/>
            <a:ext cx="7735887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41DCA7-359A-BD45-A1E7-D6E4494469EF}"/>
              </a:ext>
            </a:extLst>
          </p:cNvPr>
          <p:cNvSpPr txBox="1"/>
          <p:nvPr/>
        </p:nvSpPr>
        <p:spPr>
          <a:xfrm>
            <a:off x="11633634" y="6380852"/>
            <a:ext cx="405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" pitchFamily="2" charset="0"/>
              </a:rPr>
              <a:t>8</a:t>
            </a:r>
            <a:endParaRPr lang="ru-RU" sz="2000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3FEB3A-A114-B744-B67C-8AA2092DF7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5" y="6362677"/>
            <a:ext cx="1893079" cy="446879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id="{6A0F9757-E10D-2C49-9AA9-A77ADC4227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0D05A7F-6CC6-714D-BDB8-201A146F7E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13784" y="63372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DYZ STORE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7D66A3-19BD-B441-A557-F0C1B46CC1AA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Студенты: Кочергин А., Купаев К., Парасковей В., Зиненко И. </a:t>
            </a:r>
            <a:r>
              <a:rPr lang="ru-RU" sz="1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УЭЦ-241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000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539" y="2119949"/>
            <a:ext cx="927705" cy="87745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646244" y="2374010"/>
            <a:ext cx="993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+mj-lt"/>
              </a:rPr>
              <a:t>- Склад</a:t>
            </a:r>
            <a:endParaRPr lang="ru-RU" dirty="0">
              <a:latin typeface="+mj-lt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4002" y="3075495"/>
            <a:ext cx="930561" cy="83948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539" y="3991483"/>
            <a:ext cx="927705" cy="82765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319" y="4895640"/>
            <a:ext cx="923925" cy="85233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593135" y="3176399"/>
            <a:ext cx="2454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+mj-lt"/>
              </a:rPr>
              <a:t>- </a:t>
            </a:r>
            <a:r>
              <a:rPr lang="ru-RU" dirty="0" smtClean="0">
                <a:latin typeface="+mj-lt"/>
              </a:rPr>
              <a:t>Грузовые самолеты </a:t>
            </a:r>
            <a:r>
              <a:rPr lang="en-US" dirty="0" smtClean="0">
                <a:latin typeface="+mj-lt"/>
              </a:rPr>
              <a:t>DYZ </a:t>
            </a:r>
            <a:r>
              <a:rPr lang="en-US" dirty="0" smtClean="0">
                <a:latin typeface="+mj-lt"/>
              </a:rPr>
              <a:t>STORE</a:t>
            </a:r>
            <a:endParaRPr lang="ru-RU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616241" y="3936815"/>
            <a:ext cx="2220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+mj-lt"/>
              </a:rPr>
              <a:t>- Самолет международных сообщений</a:t>
            </a:r>
            <a:endParaRPr lang="ru-RU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673404" y="4860145"/>
            <a:ext cx="1801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+mj-lt"/>
              </a:rPr>
              <a:t>- Автомобиль логистики </a:t>
            </a:r>
            <a:r>
              <a:rPr lang="en-US" dirty="0" smtClean="0">
                <a:latin typeface="+mj-lt"/>
              </a:rPr>
              <a:t>DYZ STORE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9944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Затраченные</a:t>
            </a:r>
            <a:r>
              <a:rPr lang="ru-RU" sz="3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600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ресурсы</a:t>
            </a:r>
            <a:endParaRPr lang="ru-RU" sz="36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достижения поставленной цели и решения проблемы были затрачены усилия и время нашей команды.  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3FEB3A-A114-B744-B67C-8AA2092DF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5" y="6362677"/>
            <a:ext cx="1893079" cy="446879"/>
          </a:xfrm>
          <a:prstGeom prst="rect">
            <a:avLst/>
          </a:prstGeom>
        </p:spPr>
      </p:pic>
      <p:pic>
        <p:nvPicPr>
          <p:cNvPr id="5" name="Объект 14">
            <a:extLst>
              <a:ext uri="{FF2B5EF4-FFF2-40B4-BE49-F238E27FC236}">
                <a16:creationId xmlns:a16="http://schemas.microsoft.com/office/drawing/2014/main" id="{6A0F9757-E10D-2C49-9AA9-A77ADC422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76" y="6338773"/>
            <a:ext cx="685696" cy="51922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0D05A7F-6CC6-714D-BDB8-201A146F7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684" y="6327643"/>
            <a:ext cx="431278" cy="4989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860AE4-4527-4584-AB2E-D45C93D8C00A}"/>
              </a:ext>
            </a:extLst>
          </p:cNvPr>
          <p:cNvSpPr txBox="1"/>
          <p:nvPr/>
        </p:nvSpPr>
        <p:spPr>
          <a:xfrm>
            <a:off x="4132184" y="6327098"/>
            <a:ext cx="2719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+mj-lt"/>
              </a:rPr>
              <a:t>Имитационная модель поставок товаров для интернет-магазина </a:t>
            </a:r>
            <a:r>
              <a:rPr lang="en-US" sz="1000" dirty="0">
                <a:solidFill>
                  <a:schemeClr val="bg1"/>
                </a:solidFill>
                <a:latin typeface="+mj-lt"/>
              </a:rPr>
              <a:t>DYZ STORE</a:t>
            </a:r>
            <a:endParaRPr lang="ru-RU" sz="1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D66A3-19BD-B441-A557-F0C1B46CC1AA}"/>
              </a:ext>
            </a:extLst>
          </p:cNvPr>
          <p:cNvSpPr txBox="1"/>
          <p:nvPr/>
        </p:nvSpPr>
        <p:spPr>
          <a:xfrm>
            <a:off x="8691830" y="6394311"/>
            <a:ext cx="28815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Студенты: Кочергин А., Купаев К., Парасковей В., Зиненко И. </a:t>
            </a:r>
            <a:r>
              <a:rPr lang="ru-RU" sz="1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УЭЦ-241</a:t>
            </a:r>
            <a:endParaRPr lang="ru-RU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000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41DCA7-359A-BD45-A1E7-D6E4494469EF}"/>
              </a:ext>
            </a:extLst>
          </p:cNvPr>
          <p:cNvSpPr txBox="1"/>
          <p:nvPr/>
        </p:nvSpPr>
        <p:spPr>
          <a:xfrm>
            <a:off x="11573346" y="6380852"/>
            <a:ext cx="4657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" pitchFamily="2" charset="0"/>
              </a:rPr>
              <a:t>9</a:t>
            </a:r>
            <a:endParaRPr lang="ru-RU" sz="2000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4098" name="Picture 2" descr="https://mtdata.ru/u16/photo8EDF/20457945626-0/original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895" y="3092295"/>
            <a:ext cx="4457065" cy="2971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utoShape 4" descr="https://guide-investor.com/wp-content/uploads/2016/08/resultat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AutoShape 6" descr="https://guide-investor.com/wp-content/uploads/2016/08/resultat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056" y="3092295"/>
            <a:ext cx="3021417" cy="302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399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23455C"/>
      </a:dk2>
      <a:lt2>
        <a:srgbClr val="E7E6E6"/>
      </a:lt2>
      <a:accent1>
        <a:srgbClr val="51A6DA"/>
      </a:accent1>
      <a:accent2>
        <a:srgbClr val="23455C"/>
      </a:accent2>
      <a:accent3>
        <a:srgbClr val="3B749C"/>
      </a:accent3>
      <a:accent4>
        <a:srgbClr val="56AFE8"/>
      </a:accent4>
      <a:accent5>
        <a:srgbClr val="4792C2"/>
      </a:accent5>
      <a:accent6>
        <a:srgbClr val="70AD47"/>
      </a:accent6>
      <a:hlink>
        <a:srgbClr val="23455C"/>
      </a:hlink>
      <a:folHlink>
        <a:srgbClr val="56AFE8"/>
      </a:folHlink>
    </a:clrScheme>
    <a:fontScheme name="Arial/Times New Roman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495</Words>
  <Application>Microsoft Office PowerPoint</Application>
  <PresentationFormat>Широкоэкранный</PresentationFormat>
  <Paragraphs>84</Paragraphs>
  <Slides>12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Montserrat</vt:lpstr>
      <vt:lpstr>Times New Roman</vt:lpstr>
      <vt:lpstr>Тема Office</vt:lpstr>
      <vt:lpstr> Имитационная модель поставок товаров для интернет-магазина DYZ STORE</vt:lpstr>
      <vt:lpstr>Разработчики проекта</vt:lpstr>
      <vt:lpstr>Проблема</vt:lpstr>
      <vt:lpstr>Мировой опыт в решении данной проблемы</vt:lpstr>
      <vt:lpstr>Описание реализованного решения</vt:lpstr>
      <vt:lpstr>Пользователи: Компания - заказчик</vt:lpstr>
      <vt:lpstr>Результаты приемки</vt:lpstr>
      <vt:lpstr>Информация об эксплуатации</vt:lpstr>
      <vt:lpstr>Затраченные ресурсы</vt:lpstr>
      <vt:lpstr>Этапы выполнения проекта</vt:lpstr>
      <vt:lpstr>Репозиторий проекта</vt:lpstr>
      <vt:lpstr>Спасибо за внимание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Чат-бот «Абитуриент ИУЦТ»</dc:title>
  <dc:creator>Андрей Кочергин</dc:creator>
  <cp:lastModifiedBy>user</cp:lastModifiedBy>
  <cp:revision>71</cp:revision>
  <dcterms:modified xsi:type="dcterms:W3CDTF">2022-12-14T20:49:00Z</dcterms:modified>
</cp:coreProperties>
</file>